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0"/>
  </p:notesMasterIdLst>
  <p:handoutMasterIdLst>
    <p:handoutMasterId r:id="rId31"/>
  </p:handoutMasterIdLst>
  <p:sldIdLst>
    <p:sldId id="257" r:id="rId5"/>
    <p:sldId id="268" r:id="rId6"/>
    <p:sldId id="272" r:id="rId7"/>
    <p:sldId id="273" r:id="rId8"/>
    <p:sldId id="269" r:id="rId9"/>
    <p:sldId id="274" r:id="rId10"/>
    <p:sldId id="270" r:id="rId11"/>
    <p:sldId id="259" r:id="rId12"/>
    <p:sldId id="283" r:id="rId13"/>
    <p:sldId id="281" r:id="rId14"/>
    <p:sldId id="298" r:id="rId15"/>
    <p:sldId id="299" r:id="rId16"/>
    <p:sldId id="276" r:id="rId17"/>
    <p:sldId id="290" r:id="rId18"/>
    <p:sldId id="291" r:id="rId19"/>
    <p:sldId id="292" r:id="rId20"/>
    <p:sldId id="293" r:id="rId21"/>
    <p:sldId id="279" r:id="rId22"/>
    <p:sldId id="289" r:id="rId23"/>
    <p:sldId id="287" r:id="rId24"/>
    <p:sldId id="285" r:id="rId25"/>
    <p:sldId id="297" r:id="rId26"/>
    <p:sldId id="296" r:id="rId27"/>
    <p:sldId id="275" r:id="rId28"/>
    <p:sldId id="300" r:id="rId2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FF"/>
    <a:srgbClr val="394404"/>
    <a:srgbClr val="5F6F0F"/>
    <a:srgbClr val="718412"/>
    <a:srgbClr val="65741A"/>
    <a:srgbClr val="70811D"/>
    <a:srgbClr val="7B8D1F"/>
    <a:srgbClr val="839721"/>
    <a:srgbClr val="95AB25"/>
    <a:srgbClr val="BC5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73" d="100"/>
          <a:sy n="73" d="100"/>
        </p:scale>
        <p:origin x="618" y="6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D59B66-BBF3-4962-988F-2B12D2CE3634}" type="doc">
      <dgm:prSet loTypeId="urn:microsoft.com/office/officeart/2005/8/layout/hProcess9" loCatId="process" qsTypeId="urn:microsoft.com/office/officeart/2005/8/quickstyle/3d1" qsCatId="3D" csTypeId="urn:microsoft.com/office/officeart/2005/8/colors/accent1_2" csCatId="accent1" phldr="1"/>
      <dgm:spPr/>
    </dgm:pt>
    <dgm:pt modelId="{4B664C09-AB94-4621-BD8B-AB11018BA6F5}">
      <dgm:prSet phldrT="[Text]"/>
      <dgm:spPr/>
      <dgm:t>
        <a:bodyPr/>
        <a:lstStyle/>
        <a:p>
          <a:r>
            <a:rPr lang="en-US" dirty="0"/>
            <a:t>Speech-to-Text</a:t>
          </a:r>
          <a:endParaRPr lang="en-IN" dirty="0"/>
        </a:p>
      </dgm:t>
    </dgm:pt>
    <dgm:pt modelId="{19D92483-57C1-47B8-A20F-EDF0FE792DFD}" type="parTrans" cxnId="{88793702-DD64-4437-9B1A-B19AB5E322AD}">
      <dgm:prSet/>
      <dgm:spPr/>
      <dgm:t>
        <a:bodyPr/>
        <a:lstStyle/>
        <a:p>
          <a:endParaRPr lang="en-IN"/>
        </a:p>
      </dgm:t>
    </dgm:pt>
    <dgm:pt modelId="{3546D773-CD1E-4634-89E4-3B2734F5D9A0}" type="sibTrans" cxnId="{88793702-DD64-4437-9B1A-B19AB5E322AD}">
      <dgm:prSet/>
      <dgm:spPr/>
      <dgm:t>
        <a:bodyPr/>
        <a:lstStyle/>
        <a:p>
          <a:endParaRPr lang="en-IN"/>
        </a:p>
      </dgm:t>
    </dgm:pt>
    <dgm:pt modelId="{CF046EB4-0F14-4A41-BEF1-18E693438A9D}">
      <dgm:prSet phldrT="[Text]"/>
      <dgm:spPr/>
      <dgm:t>
        <a:bodyPr/>
        <a:lstStyle/>
        <a:p>
          <a:r>
            <a:rPr lang="en-US" dirty="0"/>
            <a:t>Text Translation</a:t>
          </a:r>
          <a:endParaRPr lang="en-IN" dirty="0"/>
        </a:p>
      </dgm:t>
    </dgm:pt>
    <dgm:pt modelId="{8DB26468-DFBE-493F-AC11-6E79F5ECE381}" type="parTrans" cxnId="{2320B509-3389-4E51-8927-5BE52220EF12}">
      <dgm:prSet/>
      <dgm:spPr/>
      <dgm:t>
        <a:bodyPr/>
        <a:lstStyle/>
        <a:p>
          <a:endParaRPr lang="en-IN"/>
        </a:p>
      </dgm:t>
    </dgm:pt>
    <dgm:pt modelId="{E062CEED-4978-4273-A193-C6FC776736C0}" type="sibTrans" cxnId="{2320B509-3389-4E51-8927-5BE52220EF12}">
      <dgm:prSet/>
      <dgm:spPr/>
      <dgm:t>
        <a:bodyPr/>
        <a:lstStyle/>
        <a:p>
          <a:endParaRPr lang="en-IN"/>
        </a:p>
      </dgm:t>
    </dgm:pt>
    <dgm:pt modelId="{32479EFB-AC95-4309-B29D-D3D06E6A1B11}" type="pres">
      <dgm:prSet presAssocID="{D0D59B66-BBF3-4962-988F-2B12D2CE3634}" presName="CompostProcess" presStyleCnt="0">
        <dgm:presLayoutVars>
          <dgm:dir/>
          <dgm:resizeHandles val="exact"/>
        </dgm:presLayoutVars>
      </dgm:prSet>
      <dgm:spPr/>
    </dgm:pt>
    <dgm:pt modelId="{B6EA86CF-A553-4927-A7CF-FC13BC513CA2}" type="pres">
      <dgm:prSet presAssocID="{D0D59B66-BBF3-4962-988F-2B12D2CE3634}" presName="arrow" presStyleLbl="bgShp" presStyleIdx="0" presStyleCnt="1"/>
      <dgm:spPr/>
    </dgm:pt>
    <dgm:pt modelId="{8F16A76A-317A-4FB8-9A80-F82B3A2A4049}" type="pres">
      <dgm:prSet presAssocID="{D0D59B66-BBF3-4962-988F-2B12D2CE3634}" presName="linearProcess" presStyleCnt="0"/>
      <dgm:spPr/>
    </dgm:pt>
    <dgm:pt modelId="{78BEEE4D-7217-45BE-B169-169975A77CA2}" type="pres">
      <dgm:prSet presAssocID="{4B664C09-AB94-4621-BD8B-AB11018BA6F5}" presName="textNode" presStyleLbl="node1" presStyleIdx="0" presStyleCnt="2" custLinFactNeighborX="-6666" custLinFactNeighborY="-20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FE46D7-E981-4E68-B262-C3756229A77D}" type="pres">
      <dgm:prSet presAssocID="{3546D773-CD1E-4634-89E4-3B2734F5D9A0}" presName="sibTrans" presStyleCnt="0"/>
      <dgm:spPr/>
    </dgm:pt>
    <dgm:pt modelId="{B29C4246-07B2-416B-85E0-DA81FA748BDC}" type="pres">
      <dgm:prSet presAssocID="{CF046EB4-0F14-4A41-BEF1-18E693438A9D}" presName="text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CB3FF23-6893-478D-89B5-BD7C6906E76A}" type="presOf" srcId="{4B664C09-AB94-4621-BD8B-AB11018BA6F5}" destId="{78BEEE4D-7217-45BE-B169-169975A77CA2}" srcOrd="0" destOrd="0" presId="urn:microsoft.com/office/officeart/2005/8/layout/hProcess9"/>
    <dgm:cxn modelId="{0997BF58-180D-4FE1-9678-5063E775AF86}" type="presOf" srcId="{D0D59B66-BBF3-4962-988F-2B12D2CE3634}" destId="{32479EFB-AC95-4309-B29D-D3D06E6A1B11}" srcOrd="0" destOrd="0" presId="urn:microsoft.com/office/officeart/2005/8/layout/hProcess9"/>
    <dgm:cxn modelId="{436A6482-B8DE-4F47-92C5-C5C60CF45318}" type="presOf" srcId="{CF046EB4-0F14-4A41-BEF1-18E693438A9D}" destId="{B29C4246-07B2-416B-85E0-DA81FA748BDC}" srcOrd="0" destOrd="0" presId="urn:microsoft.com/office/officeart/2005/8/layout/hProcess9"/>
    <dgm:cxn modelId="{88793702-DD64-4437-9B1A-B19AB5E322AD}" srcId="{D0D59B66-BBF3-4962-988F-2B12D2CE3634}" destId="{4B664C09-AB94-4621-BD8B-AB11018BA6F5}" srcOrd="0" destOrd="0" parTransId="{19D92483-57C1-47B8-A20F-EDF0FE792DFD}" sibTransId="{3546D773-CD1E-4634-89E4-3B2734F5D9A0}"/>
    <dgm:cxn modelId="{2320B509-3389-4E51-8927-5BE52220EF12}" srcId="{D0D59B66-BBF3-4962-988F-2B12D2CE3634}" destId="{CF046EB4-0F14-4A41-BEF1-18E693438A9D}" srcOrd="1" destOrd="0" parTransId="{8DB26468-DFBE-493F-AC11-6E79F5ECE381}" sibTransId="{E062CEED-4978-4273-A193-C6FC776736C0}"/>
    <dgm:cxn modelId="{260F392B-54DF-4462-993F-15C0C0DF41A2}" type="presParOf" srcId="{32479EFB-AC95-4309-B29D-D3D06E6A1B11}" destId="{B6EA86CF-A553-4927-A7CF-FC13BC513CA2}" srcOrd="0" destOrd="0" presId="urn:microsoft.com/office/officeart/2005/8/layout/hProcess9"/>
    <dgm:cxn modelId="{84D6E419-A38F-43B2-AE26-955F25721D5A}" type="presParOf" srcId="{32479EFB-AC95-4309-B29D-D3D06E6A1B11}" destId="{8F16A76A-317A-4FB8-9A80-F82B3A2A4049}" srcOrd="1" destOrd="0" presId="urn:microsoft.com/office/officeart/2005/8/layout/hProcess9"/>
    <dgm:cxn modelId="{DC98CC40-8CA3-4E61-ADCD-4EE20BCDD6EF}" type="presParOf" srcId="{8F16A76A-317A-4FB8-9A80-F82B3A2A4049}" destId="{78BEEE4D-7217-45BE-B169-169975A77CA2}" srcOrd="0" destOrd="0" presId="urn:microsoft.com/office/officeart/2005/8/layout/hProcess9"/>
    <dgm:cxn modelId="{2782EDFE-297D-4EE3-91F0-C71A7A52DEEE}" type="presParOf" srcId="{8F16A76A-317A-4FB8-9A80-F82B3A2A4049}" destId="{3CFE46D7-E981-4E68-B262-C3756229A77D}" srcOrd="1" destOrd="0" presId="urn:microsoft.com/office/officeart/2005/8/layout/hProcess9"/>
    <dgm:cxn modelId="{8051BCE5-AAAB-4125-9492-FC9D840E391E}" type="presParOf" srcId="{8F16A76A-317A-4FB8-9A80-F82B3A2A4049}" destId="{B29C4246-07B2-416B-85E0-DA81FA748BDC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EA86CF-A553-4927-A7CF-FC13BC513CA2}">
      <dsp:nvSpPr>
        <dsp:cNvPr id="0" name=""/>
        <dsp:cNvSpPr/>
      </dsp:nvSpPr>
      <dsp:spPr>
        <a:xfrm>
          <a:off x="724607" y="0"/>
          <a:ext cx="8212220" cy="3456384"/>
        </a:xfrm>
        <a:prstGeom prst="rightArrow">
          <a:avLst/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1">
                <a:tint val="40000"/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1">
                <a:tint val="40000"/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78BEEE4D-7217-45BE-B169-169975A77CA2}">
      <dsp:nvSpPr>
        <dsp:cNvPr id="0" name=""/>
        <dsp:cNvSpPr/>
      </dsp:nvSpPr>
      <dsp:spPr>
        <a:xfrm>
          <a:off x="0" y="1008116"/>
          <a:ext cx="4631403" cy="138255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/>
            <a:t>Speech-to-Text</a:t>
          </a:r>
          <a:endParaRPr lang="en-IN" sz="5000" kern="1200" dirty="0"/>
        </a:p>
      </dsp:txBody>
      <dsp:txXfrm>
        <a:off x="67491" y="1075607"/>
        <a:ext cx="4496421" cy="1247571"/>
      </dsp:txXfrm>
    </dsp:sp>
    <dsp:sp modelId="{B29C4246-07B2-416B-85E0-DA81FA748BDC}">
      <dsp:nvSpPr>
        <dsp:cNvPr id="0" name=""/>
        <dsp:cNvSpPr/>
      </dsp:nvSpPr>
      <dsp:spPr>
        <a:xfrm>
          <a:off x="5028852" y="1036915"/>
          <a:ext cx="4631403" cy="138255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/>
            <a:t>Text Translation</a:t>
          </a:r>
          <a:endParaRPr lang="en-IN" sz="5000" kern="1200" dirty="0"/>
        </a:p>
      </dsp:txBody>
      <dsp:txXfrm>
        <a:off x="5096343" y="1104406"/>
        <a:ext cx="4496421" cy="12475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11/26/2024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11/26/2024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11/26/2024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3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2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11.png"/><Relationship Id="rId5" Type="http://schemas.microsoft.com/office/2007/relationships/media" Target="../media/media3.wav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6.xml"/><Relationship Id="rId1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openslr.org/103/" TargetMode="Externa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clarin.eu/resource-families/parallel-corpora" TargetMode="Externa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413" y="1340768"/>
            <a:ext cx="11305255" cy="1387699"/>
          </a:xfrm>
        </p:spPr>
        <p:txBody>
          <a:bodyPr>
            <a:noAutofit/>
          </a:bodyPr>
          <a:lstStyle/>
          <a:p>
            <a:pPr algn="ctr"/>
            <a:r>
              <a:rPr lang="en-US" sz="3400" dirty="0"/>
              <a:t>A Bilingual Approach to  </a:t>
            </a:r>
            <a:r>
              <a:rPr lang="en-US" sz="3400" dirty="0" smtClean="0"/>
              <a:t>Speech </a:t>
            </a:r>
            <a:r>
              <a:rPr lang="en-US" sz="3400" dirty="0"/>
              <a:t>Recognition and Translation:</a:t>
            </a:r>
            <a:br>
              <a:rPr lang="en-US" sz="3400" dirty="0"/>
            </a:br>
            <a:r>
              <a:rPr lang="en-IN" sz="3400" dirty="0"/>
              <a:t>Hindi to English Conversion</a:t>
            </a:r>
            <a:endParaRPr lang="en-US" sz="3400" dirty="0">
              <a:latin typeface="Cascadia Code ExtraLight" panose="020B0609020000020004" pitchFamily="49" charset="0"/>
              <a:cs typeface="Cascadia Code ExtraLight" panose="020B0609020000020004" pitchFamily="49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80135" y="3289845"/>
            <a:ext cx="9653812" cy="17526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latin typeface="Aptos Display" panose="020B0004020202020204" pitchFamily="34" charset="0"/>
              </a:rPr>
              <a:t>V O X L I N G</a:t>
            </a:r>
            <a:endParaRPr lang="en-US" sz="4000" b="1" dirty="0">
              <a:latin typeface="Aptos Display" panose="020B0004020202020204" pitchFamily="34" charset="0"/>
            </a:endParaRPr>
          </a:p>
          <a:p>
            <a:endParaRPr lang="en-US" dirty="0"/>
          </a:p>
          <a:p>
            <a:r>
              <a:rPr lang="en-US" sz="2400" dirty="0" err="1">
                <a:latin typeface="Bahnschrift Condensed" panose="020B0502040204020203" pitchFamily="34" charset="0"/>
              </a:rPr>
              <a:t>Debanjan</a:t>
            </a:r>
            <a:r>
              <a:rPr lang="en-US" sz="2400" dirty="0">
                <a:latin typeface="Bahnschrift Condensed" panose="020B0502040204020203" pitchFamily="34" charset="0"/>
              </a:rPr>
              <a:t> </a:t>
            </a:r>
            <a:r>
              <a:rPr lang="en-US" sz="2400" dirty="0" err="1">
                <a:latin typeface="Bahnschrift Condensed" panose="020B0502040204020203" pitchFamily="34" charset="0"/>
              </a:rPr>
              <a:t>nanda</a:t>
            </a:r>
            <a:r>
              <a:rPr lang="en-US" sz="2400" dirty="0">
                <a:latin typeface="Bahnschrift Condensed" panose="020B0502040204020203" pitchFamily="34" charset="0"/>
              </a:rPr>
              <a:t>		</a:t>
            </a:r>
            <a:r>
              <a:rPr lang="en-US" sz="2400" dirty="0" err="1">
                <a:latin typeface="Bahnschrift Condensed" panose="020B0502040204020203" pitchFamily="34" charset="0"/>
              </a:rPr>
              <a:t>Debayan</a:t>
            </a:r>
            <a:r>
              <a:rPr lang="en-US" sz="2400" dirty="0">
                <a:latin typeface="Bahnschrift Condensed" panose="020B0502040204020203" pitchFamily="34" charset="0"/>
              </a:rPr>
              <a:t> </a:t>
            </a:r>
            <a:r>
              <a:rPr lang="en-US" sz="2400" dirty="0" err="1">
                <a:latin typeface="Bahnschrift Condensed" panose="020B0502040204020203" pitchFamily="34" charset="0"/>
              </a:rPr>
              <a:t>datta</a:t>
            </a:r>
            <a:r>
              <a:rPr lang="en-US" sz="2400" dirty="0">
                <a:latin typeface="Bahnschrift Condensed" panose="020B0502040204020203" pitchFamily="34" charset="0"/>
              </a:rPr>
              <a:t>		Ayan </a:t>
            </a:r>
            <a:r>
              <a:rPr lang="en-US" sz="2400" dirty="0" err="1">
                <a:latin typeface="Bahnschrift Condensed" panose="020B0502040204020203" pitchFamily="34" charset="0"/>
              </a:rPr>
              <a:t>maity</a:t>
            </a:r>
            <a:endParaRPr lang="en-US" sz="2400" dirty="0">
              <a:latin typeface="Bahnschrift Condensed" panose="020B050204020402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EA4D5-0FBD-C19E-83DF-B5FA7439D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260648"/>
            <a:ext cx="10360501" cy="733896"/>
          </a:xfrm>
        </p:spPr>
        <p:txBody>
          <a:bodyPr/>
          <a:lstStyle/>
          <a:p>
            <a:r>
              <a:rPr lang="en-IN" dirty="0"/>
              <a:t>Literature Survey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F39465-D1D2-83DE-94FC-CB7959950866}"/>
              </a:ext>
            </a:extLst>
          </p:cNvPr>
          <p:cNvSpPr txBox="1"/>
          <p:nvPr/>
        </p:nvSpPr>
        <p:spPr>
          <a:xfrm>
            <a:off x="846644" y="990896"/>
            <a:ext cx="10711725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Incorporating BERT into Neural Machine Translation by </a:t>
            </a:r>
            <a:r>
              <a:rPr lang="en-IN" sz="16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Jinhua Zhu, </a:t>
            </a:r>
            <a:r>
              <a:rPr lang="en-IN" sz="1600" b="1" dirty="0" err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Yingce</a:t>
            </a:r>
            <a:r>
              <a:rPr lang="en-IN" sz="16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Xia</a:t>
            </a: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en-US" sz="14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Used Models and Work: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First approach - Initialized the encoder of NMT with a pre-trained BERT model and then fine-tuned NMT.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Second approach - Proposed a BERT fused model that integrates BERT-extracted representations into each layer of the NMT model’s encoder and decoder using attention mechanisms.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Results: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dirty="0"/>
              <a:t>Contextual embeddings outperformed fine-tuning. 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Achieved the best BLEU Score for supervised, semi-supervised and unsupervised </a:t>
            </a:r>
            <a:r>
              <a:rPr lang="en-US" sz="1400" dirty="0" smtClean="0"/>
              <a:t>tasks.</a:t>
            </a:r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Hindi to English: Transformer-Based Neural Machine Translation</a:t>
            </a: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by Kavit </a:t>
            </a:r>
            <a:r>
              <a:rPr lang="en-US" sz="16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Gangar</a:t>
            </a: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et al.</a:t>
            </a:r>
          </a:p>
          <a:p>
            <a:endParaRPr lang="en-US" sz="1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400" b="1" dirty="0"/>
              <a:t>Used Models and Work</a:t>
            </a:r>
            <a:r>
              <a:rPr lang="en-US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Implemented Transformer model with Byte Pair Encoding (BPE) for </a:t>
            </a:r>
            <a:r>
              <a:rPr lang="en-US" sz="1400" dirty="0" err="1"/>
              <a:t>subword</a:t>
            </a:r>
            <a:r>
              <a:rPr lang="en-US" sz="1400" dirty="0"/>
              <a:t> tokenization.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Applied back-translation to augment training data for low-resource Hindi-English translation.</a:t>
            </a:r>
            <a:br>
              <a:rPr lang="en-US" sz="1400" dirty="0"/>
            </a:br>
            <a:endParaRPr lang="en-US" sz="14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400" b="1" dirty="0"/>
              <a:t>Results</a:t>
            </a:r>
            <a:r>
              <a:rPr lang="en-US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Achieved a BLEU score of 24.53 on the IIT Bombay Hindi-English test 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Subword tokenization outperformed word-level tokenization, especially for rare words​.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4782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8603" y="1556792"/>
            <a:ext cx="2160240" cy="949920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EDA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AutoShape 4" descr="blob:https://web.whatsapp.com/74ea0837-353f-4ca0-ac8e-0f21a1e49a04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2604" y="116632"/>
            <a:ext cx="4196049" cy="32304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251" y="3399575"/>
            <a:ext cx="4188402" cy="33375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824" y="116632"/>
            <a:ext cx="4121018" cy="318346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825" y="3352584"/>
            <a:ext cx="4191050" cy="333962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85501" y="2761492"/>
            <a:ext cx="31163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Train audio files: </a:t>
            </a:r>
            <a:r>
              <a:rPr lang="fr-FR" sz="1600" dirty="0" smtClean="0"/>
              <a:t>99925</a:t>
            </a:r>
          </a:p>
          <a:p>
            <a:r>
              <a:rPr lang="fr-FR" sz="1600" dirty="0" smtClean="0"/>
              <a:t>Train </a:t>
            </a:r>
            <a:r>
              <a:rPr lang="fr-FR" sz="1600" dirty="0"/>
              <a:t>transcription entries: </a:t>
            </a:r>
            <a:r>
              <a:rPr lang="fr-FR" sz="1600" dirty="0" smtClean="0"/>
              <a:t>99925</a:t>
            </a:r>
          </a:p>
          <a:p>
            <a:r>
              <a:rPr lang="fr-FR" sz="1600" dirty="0" smtClean="0"/>
              <a:t>Test </a:t>
            </a:r>
            <a:r>
              <a:rPr lang="fr-FR" sz="1600" dirty="0"/>
              <a:t>audio files: </a:t>
            </a:r>
            <a:r>
              <a:rPr lang="fr-FR" sz="1600" dirty="0" smtClean="0"/>
              <a:t>3843</a:t>
            </a:r>
          </a:p>
          <a:p>
            <a:r>
              <a:rPr lang="fr-FR" sz="1600" dirty="0" smtClean="0"/>
              <a:t>Test </a:t>
            </a:r>
            <a:r>
              <a:rPr lang="fr-FR" sz="1600" dirty="0"/>
              <a:t>transcription entries: 3843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15019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332656"/>
            <a:ext cx="4875529" cy="733896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EDA of Corpus Data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884" y="1480629"/>
            <a:ext cx="9505056" cy="512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2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68" y="1340768"/>
            <a:ext cx="10360501" cy="12239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METHODOLOGY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02124" y="3068960"/>
            <a:ext cx="82809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Automatic Speech Recognition (ASR)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Neural Machine Translation (NMT)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8115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F63B4-98FA-EF01-73BA-488C36707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0" y="307626"/>
            <a:ext cx="10360501" cy="725018"/>
          </a:xfrm>
        </p:spPr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ASR - Data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24715-8423-F985-B467-D5AE7F2A424B}"/>
              </a:ext>
            </a:extLst>
          </p:cNvPr>
          <p:cNvSpPr txBox="1"/>
          <p:nvPr/>
        </p:nvSpPr>
        <p:spPr>
          <a:xfrm>
            <a:off x="1269876" y="1164320"/>
            <a:ext cx="83529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Audio transformation (spectrograms using STFT)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3B982B-1460-F644-0240-E9EF9B8F1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37" y="1625985"/>
            <a:ext cx="6696744" cy="43464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4F0081-CDDC-ECC8-3EEB-306F73BF553B}"/>
              </a:ext>
            </a:extLst>
          </p:cNvPr>
          <p:cNvSpPr txBox="1"/>
          <p:nvPr/>
        </p:nvSpPr>
        <p:spPr>
          <a:xfrm>
            <a:off x="7822604" y="1757661"/>
            <a:ext cx="40765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/>
              <a:t>It visually represents the frequencies of the audio signal over time.</a:t>
            </a:r>
          </a:p>
          <a:p>
            <a:r>
              <a:rPr lang="en-IN" sz="2000" dirty="0"/>
              <a:t>In the first figure,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The x-axis represents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The y-axis represents frequency.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The colour intensity indicates the amplitude (louder sounds are brighter).</a:t>
            </a:r>
          </a:p>
          <a:p>
            <a:r>
              <a:rPr lang="en-IN" sz="2000" dirty="0"/>
              <a:t>In the second figure,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The waveform of the same audio signal is displayed, which shows amplitude versus time.</a:t>
            </a:r>
          </a:p>
        </p:txBody>
      </p:sp>
    </p:spTree>
    <p:extLst>
      <p:ext uri="{BB962C8B-B14F-4D97-AF65-F5344CB8AC3E}">
        <p14:creationId xmlns:p14="http://schemas.microsoft.com/office/powerpoint/2010/main" val="197329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BF545-C2E1-5666-8AAC-281FA43C0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404664"/>
            <a:ext cx="6264696" cy="720080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ASR - Spectrogram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formation</a:t>
            </a:r>
            <a:endParaRPr lang="en-I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E3F577-D415-C89D-E267-AE2BE6E36F47}"/>
              </a:ext>
            </a:extLst>
          </p:cNvPr>
          <p:cNvSpPr txBox="1"/>
          <p:nvPr/>
        </p:nvSpPr>
        <p:spPr>
          <a:xfrm>
            <a:off x="1163853" y="1556792"/>
            <a:ext cx="104411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The audio waveform is split into small overlapping segments, called frames, using a sliding window technique.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Fast Fourier Transform (FFT) converts each frame from the time domain to the frequency domain.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FFT produces a frequency spectrum, which is a vector of complex numbers representing the amplitude and phase of different frequencies within that frame.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each frequency in the FFT output, compute the magnitude. This gives the power or strength of each frequency in the frame.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Magnitude spectra from all frames are stacked column-wise to create a 2D matrix. Rows represent frequencies, and columns represent time steps (frames</a:t>
            </a:r>
            <a:r>
              <a:rPr lang="en-US" dirty="0" smtClean="0"/>
              <a:t>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881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D2058D-B548-8326-C54C-3E9BF2082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868" y="1052736"/>
            <a:ext cx="4896544" cy="53285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8E744D-5BF4-CB5F-E5A3-70BA1F7A3F32}"/>
              </a:ext>
            </a:extLst>
          </p:cNvPr>
          <p:cNvSpPr txBox="1"/>
          <p:nvPr/>
        </p:nvSpPr>
        <p:spPr>
          <a:xfrm>
            <a:off x="6273809" y="1350871"/>
            <a:ext cx="5915016" cy="4732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1600" dirty="0"/>
              <a:t>input layer processes spectrogram features. 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dirty="0"/>
              <a:t>2 Convolution layers extract temporal and frequency patterns:</a:t>
            </a:r>
          </a:p>
          <a:p>
            <a:pPr marL="952393" lvl="1" indent="-342900">
              <a:buFont typeface="Arial" panose="020B0604020202020204" pitchFamily="34" charset="0"/>
              <a:buChar char="•"/>
            </a:pPr>
            <a:r>
              <a:rPr lang="en-IN" sz="1600" dirty="0"/>
              <a:t>Conv Layer 1: 32 filters, kernel size (11, 41), stride (2, 2).</a:t>
            </a:r>
          </a:p>
          <a:p>
            <a:pPr marL="952393" lvl="1" indent="-342900">
              <a:buFont typeface="Arial" panose="020B0604020202020204" pitchFamily="34" charset="0"/>
              <a:buChar char="•"/>
            </a:pPr>
            <a:r>
              <a:rPr lang="en-IN" sz="1600" dirty="0"/>
              <a:t>Conv Layer 2: 32 filters, kernel size (11, 21), stride (1, 2).</a:t>
            </a:r>
          </a:p>
          <a:p>
            <a:pPr marL="952393" lvl="1" indent="-342900">
              <a:buFont typeface="Arial" panose="020B0604020202020204" pitchFamily="34" charset="0"/>
              <a:buChar char="•"/>
            </a:pPr>
            <a:r>
              <a:rPr lang="en-IN" sz="1600" dirty="0"/>
              <a:t>Each convolution layer is followed by Batch Normalization and </a:t>
            </a:r>
            <a:r>
              <a:rPr lang="en-IN" sz="1600" dirty="0" err="1"/>
              <a:t>ReLU</a:t>
            </a:r>
            <a:r>
              <a:rPr lang="en-IN" sz="1600" dirty="0"/>
              <a:t> activation. 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dirty="0"/>
              <a:t>5 Bidirectional GRU layers process sequential data:</a:t>
            </a:r>
          </a:p>
          <a:p>
            <a:pPr marL="952393" lvl="1" indent="-342900">
              <a:buFont typeface="Arial" panose="020B0604020202020204" pitchFamily="34" charset="0"/>
              <a:buChar char="•"/>
            </a:pPr>
            <a:r>
              <a:rPr lang="en-IN" sz="1600" dirty="0"/>
              <a:t>Each GRU has 128 units 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dirty="0"/>
              <a:t>Dropout (rate: 0.5) is applied after each GRU except the last one.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dirty="0"/>
              <a:t>1 Dense layer with 128 * 2 = 256 units (due to bidirectionality).Followed by </a:t>
            </a:r>
            <a:r>
              <a:rPr lang="en-IN" sz="1600" dirty="0" err="1"/>
              <a:t>ReLU</a:t>
            </a:r>
            <a:r>
              <a:rPr lang="en-IN" sz="1600" dirty="0"/>
              <a:t> activation and Dropout (rate: 0.5).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dirty="0"/>
              <a:t>1 Output Dense layer generates with a </a:t>
            </a:r>
            <a:r>
              <a:rPr lang="en-IN" sz="1600" dirty="0" err="1"/>
              <a:t>softmax</a:t>
            </a:r>
            <a:r>
              <a:rPr lang="en-IN" sz="1600" dirty="0"/>
              <a:t> activation.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dirty="0"/>
              <a:t>The output probabilities are passed to the CTC loss function.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dirty="0"/>
              <a:t>The CTC decoder aligns predictions with target sequences by collapsing repeated characters and removing blanks.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IN" sz="16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IN" sz="16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4AF63B4-98FA-EF01-73BA-488C36707333}"/>
              </a:ext>
            </a:extLst>
          </p:cNvPr>
          <p:cNvSpPr txBox="1">
            <a:spLocks/>
          </p:cNvSpPr>
          <p:nvPr/>
        </p:nvSpPr>
        <p:spPr>
          <a:xfrm>
            <a:off x="914161" y="300983"/>
            <a:ext cx="10360501" cy="725018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ASR – DeepSpeech2 Architecture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99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365269-EB09-9294-01AA-3C27AE888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3106_005">
            <a:hlinkClick r:id="" action="ppaction://media"/>
            <a:extLst>
              <a:ext uri="{FF2B5EF4-FFF2-40B4-BE49-F238E27FC236}">
                <a16:creationId xmlns:a16="http://schemas.microsoft.com/office/drawing/2014/main" id="{2871DB1A-9F4F-FA5E-82E9-8A30C95507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76844" y="1362370"/>
            <a:ext cx="487362" cy="4873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D7A67CD-5964-1D85-0AA8-DC8484398843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r="1606"/>
          <a:stretch/>
        </p:blipFill>
        <p:spPr>
          <a:xfrm>
            <a:off x="2708209" y="1368438"/>
            <a:ext cx="5577105" cy="676369"/>
          </a:xfrm>
          <a:prstGeom prst="rect">
            <a:avLst/>
          </a:prstGeom>
        </p:spPr>
      </p:pic>
      <p:pic>
        <p:nvPicPr>
          <p:cNvPr id="19" name="2556_005">
            <a:hlinkClick r:id="" action="ppaction://media"/>
            <a:extLst>
              <a:ext uri="{FF2B5EF4-FFF2-40B4-BE49-F238E27FC236}">
                <a16:creationId xmlns:a16="http://schemas.microsoft.com/office/drawing/2014/main" id="{DF6A52FE-483C-1E8B-62BE-05E10611529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69540" y="2594139"/>
            <a:ext cx="487362" cy="48736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5015589-2156-697B-6C82-714CF6F3301B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275" b="15476"/>
          <a:stretch/>
        </p:blipFill>
        <p:spPr>
          <a:xfrm>
            <a:off x="2708209" y="2594139"/>
            <a:ext cx="5577105" cy="67636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89E6E65-D073-D9AE-93C7-4C07A4B35A88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-1438" t="8007" r="11964"/>
          <a:stretch/>
        </p:blipFill>
        <p:spPr>
          <a:xfrm>
            <a:off x="2617149" y="3781374"/>
            <a:ext cx="5668166" cy="630980"/>
          </a:xfrm>
          <a:prstGeom prst="rect">
            <a:avLst/>
          </a:prstGeom>
        </p:spPr>
      </p:pic>
      <p:pic>
        <p:nvPicPr>
          <p:cNvPr id="22" name="4561_050">
            <a:hlinkClick r:id="" action="ppaction://media"/>
            <a:extLst>
              <a:ext uri="{FF2B5EF4-FFF2-40B4-BE49-F238E27FC236}">
                <a16:creationId xmlns:a16="http://schemas.microsoft.com/office/drawing/2014/main" id="{BE03E2CD-187B-6E05-4C54-F9AB9343BAE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69540" y="3781374"/>
            <a:ext cx="487362" cy="48736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4E2FD86-8848-602B-0A1B-4AF7F2DC7A60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11496" t="4894" r="12343" b="3105"/>
          <a:stretch/>
        </p:blipFill>
        <p:spPr>
          <a:xfrm>
            <a:off x="8758708" y="1754082"/>
            <a:ext cx="3258940" cy="317885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A9DFFE2-7F7B-1AD4-5AF5-185D84CD67E9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r="6593"/>
          <a:stretch/>
        </p:blipFill>
        <p:spPr>
          <a:xfrm>
            <a:off x="2708209" y="5165667"/>
            <a:ext cx="5668166" cy="647790"/>
          </a:xfrm>
          <a:prstGeom prst="rect">
            <a:avLst/>
          </a:prstGeom>
        </p:spPr>
      </p:pic>
      <p:pic>
        <p:nvPicPr>
          <p:cNvPr id="25" name="0329_051">
            <a:hlinkClick r:id="" action="ppaction://media"/>
            <a:extLst>
              <a:ext uri="{FF2B5EF4-FFF2-40B4-BE49-F238E27FC236}">
                <a16:creationId xmlns:a16="http://schemas.microsoft.com/office/drawing/2014/main" id="{278E75FD-5BFF-9890-74E1-BE27D319562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76844" y="5165667"/>
            <a:ext cx="487362" cy="48736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4AF63B4-98FA-EF01-73BA-488C36707333}"/>
              </a:ext>
            </a:extLst>
          </p:cNvPr>
          <p:cNvSpPr txBox="1">
            <a:spLocks/>
          </p:cNvSpPr>
          <p:nvPr/>
        </p:nvSpPr>
        <p:spPr>
          <a:xfrm>
            <a:off x="914161" y="300983"/>
            <a:ext cx="10360501" cy="725018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ASR – Speech2Text Results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89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02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38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62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298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10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243" y="476672"/>
            <a:ext cx="10360501" cy="733896"/>
          </a:xfrm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NMT – Data Processing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3389" y="2132856"/>
            <a:ext cx="92196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Tokenization: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 smtClean="0"/>
              <a:t>Builds </a:t>
            </a:r>
            <a:r>
              <a:rPr lang="en-IN" dirty="0"/>
              <a:t>Hindi (</a:t>
            </a:r>
            <a:r>
              <a:rPr lang="en-IN" dirty="0" err="1"/>
              <a:t>input_token_index</a:t>
            </a:r>
            <a:r>
              <a:rPr lang="en-IN" dirty="0"/>
              <a:t>) and English (</a:t>
            </a:r>
            <a:r>
              <a:rPr lang="en-IN" dirty="0" err="1"/>
              <a:t>target_token_index</a:t>
            </a:r>
            <a:r>
              <a:rPr lang="en-IN" dirty="0"/>
              <a:t>) vocabularies</a:t>
            </a:r>
            <a:r>
              <a:rPr lang="en-IN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 smtClean="0"/>
              <a:t>Adds </a:t>
            </a:r>
            <a:r>
              <a:rPr lang="en-IN" dirty="0"/>
              <a:t>START_ and _END tokens to English sentences for proper sequence decoding</a:t>
            </a:r>
            <a:r>
              <a:rPr lang="en-IN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778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9988097" cy="922115"/>
          </a:xfrm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NMT - Seq2Seq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580" y="1412776"/>
            <a:ext cx="10058400" cy="4059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1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25860" y="323159"/>
            <a:ext cx="10360501" cy="1656011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WHAT?</a:t>
            </a:r>
            <a:r>
              <a:rPr lang="en-US" sz="4000" b="1" dirty="0"/>
              <a:t/>
            </a:r>
            <a:br>
              <a:rPr lang="en-US" sz="4000" b="1" dirty="0"/>
            </a:br>
            <a:endParaRPr lang="en-US" b="1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BF67613-94E3-349F-5DD7-847374D4C6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5620461"/>
              </p:ext>
            </p:extLst>
          </p:nvPr>
        </p:nvGraphicFramePr>
        <p:xfrm>
          <a:off x="1557908" y="1700808"/>
          <a:ext cx="9661436" cy="3456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462B1E0-B84C-F7A8-D56F-26C6E3B153C9}"/>
              </a:ext>
            </a:extLst>
          </p:cNvPr>
          <p:cNvSpPr txBox="1"/>
          <p:nvPr/>
        </p:nvSpPr>
        <p:spPr>
          <a:xfrm>
            <a:off x="2205980" y="1979170"/>
            <a:ext cx="6552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Fusion of two core components</a:t>
            </a:r>
            <a:endParaRPr lang="en-IN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ABBA05-6795-B2E9-F5A3-4D3684A90C7D}"/>
              </a:ext>
            </a:extLst>
          </p:cNvPr>
          <p:cNvSpPr txBox="1"/>
          <p:nvPr/>
        </p:nvSpPr>
        <p:spPr>
          <a:xfrm>
            <a:off x="3070076" y="4395875"/>
            <a:ext cx="7560840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IN" sz="2000" dirty="0">
                <a:latin typeface="Corbel" panose="020B0503020204020204" pitchFamily="34" charset="0"/>
              </a:rPr>
              <a:t>Hindi Audio  to </a:t>
            </a:r>
          </a:p>
          <a:p>
            <a:r>
              <a:rPr lang="en-IN" sz="2000" dirty="0">
                <a:latin typeface="Corbel" panose="020B0503020204020204" pitchFamily="34" charset="0"/>
              </a:rPr>
              <a:t>Hindi Text</a:t>
            </a:r>
          </a:p>
          <a:p>
            <a:endParaRPr lang="en-IN" sz="2000" dirty="0">
              <a:latin typeface="Corbel" panose="020B0503020204020204" pitchFamily="34" charset="0"/>
            </a:endParaRPr>
          </a:p>
          <a:p>
            <a:r>
              <a:rPr lang="en-IN" sz="2000" dirty="0">
                <a:latin typeface="Corbel" panose="020B0503020204020204" pitchFamily="34" charset="0"/>
              </a:rPr>
              <a:t>Hindi Text to   </a:t>
            </a:r>
          </a:p>
          <a:p>
            <a:r>
              <a:rPr lang="en-IN" sz="2000" dirty="0">
                <a:latin typeface="Corbel" panose="020B0503020204020204" pitchFamily="34" charset="0"/>
              </a:rPr>
              <a:t>English Text</a:t>
            </a:r>
          </a:p>
          <a:p>
            <a:pPr lvl="1"/>
            <a:endParaRPr lang="en-IN" sz="2000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466332" cy="922115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NMT - Seq2Seq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1166267" y="1340768"/>
            <a:ext cx="10492153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Encoder</a:t>
            </a:r>
            <a:r>
              <a:rPr lang="en-IN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Input: Sequences of integers representing Hindi sentences</a:t>
            </a:r>
            <a:r>
              <a:rPr lang="en-IN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 smtClean="0"/>
              <a:t>Embedding </a:t>
            </a:r>
            <a:r>
              <a:rPr lang="en-IN" dirty="0"/>
              <a:t>Layer: Converts integers to dense vector </a:t>
            </a:r>
            <a:r>
              <a:rPr lang="en-IN" dirty="0" smtClean="0"/>
              <a:t>representations.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 smtClean="0"/>
              <a:t>LSTM </a:t>
            </a:r>
            <a:r>
              <a:rPr lang="en-IN" dirty="0"/>
              <a:t>Layer: Encodes input sequences into fixed-size latent </a:t>
            </a:r>
            <a:r>
              <a:rPr lang="en-IN" dirty="0" smtClean="0"/>
              <a:t>representations &amp; outputs </a:t>
            </a:r>
            <a:r>
              <a:rPr lang="en-IN" dirty="0"/>
              <a:t>encoder states </a:t>
            </a:r>
            <a:r>
              <a:rPr lang="en-IN" dirty="0" smtClean="0"/>
              <a:t>and they are passed </a:t>
            </a:r>
            <a:r>
              <a:rPr lang="en-IN" dirty="0"/>
              <a:t>to the decoder</a:t>
            </a:r>
            <a:r>
              <a:rPr lang="en-IN" dirty="0" smtClean="0"/>
              <a:t>.</a:t>
            </a:r>
          </a:p>
          <a:p>
            <a:endParaRPr lang="en-IN" dirty="0" smtClean="0"/>
          </a:p>
          <a:p>
            <a:r>
              <a:rPr lang="en-IN" dirty="0" smtClean="0"/>
              <a:t>Decoder: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 smtClean="0"/>
              <a:t>Input: Sequences </a:t>
            </a:r>
            <a:r>
              <a:rPr lang="en-IN" dirty="0"/>
              <a:t>of integers starting with START</a:t>
            </a:r>
            <a:r>
              <a:rPr lang="en-IN" dirty="0" smtClean="0"/>
              <a:t>_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 smtClean="0"/>
              <a:t>Embedding </a:t>
            </a:r>
            <a:r>
              <a:rPr lang="en-IN" dirty="0"/>
              <a:t>Layer: Converts integers to embeddings</a:t>
            </a:r>
            <a:r>
              <a:rPr lang="en-IN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 smtClean="0"/>
              <a:t>LSTM </a:t>
            </a:r>
            <a:r>
              <a:rPr lang="en-IN" dirty="0"/>
              <a:t>Layer: Processes embeddings using initial encoder states</a:t>
            </a:r>
            <a:r>
              <a:rPr lang="en-IN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 smtClean="0"/>
              <a:t>Dense </a:t>
            </a:r>
            <a:r>
              <a:rPr lang="en-IN" dirty="0"/>
              <a:t>Layer: Generates probabilities for English vocabulary tokens with </a:t>
            </a:r>
            <a:r>
              <a:rPr lang="en-IN" dirty="0" err="1"/>
              <a:t>softmax</a:t>
            </a:r>
            <a:r>
              <a:rPr lang="en-IN" dirty="0" smtClean="0"/>
              <a:t>.</a:t>
            </a:r>
          </a:p>
          <a:p>
            <a:endParaRPr lang="en-IN" dirty="0"/>
          </a:p>
          <a:p>
            <a:r>
              <a:rPr lang="en-IN" dirty="0" smtClean="0"/>
              <a:t>Optimizer = ‘</a:t>
            </a:r>
            <a:r>
              <a:rPr lang="en-IN" dirty="0" err="1" smtClean="0"/>
              <a:t>rmsprop</a:t>
            </a:r>
            <a:r>
              <a:rPr lang="en-IN" dirty="0" smtClean="0"/>
              <a:t>’  &amp;  loss = ‘</a:t>
            </a:r>
            <a:r>
              <a:rPr lang="en-IN" dirty="0" err="1" smtClean="0"/>
              <a:t>categorical_crossentropy</a:t>
            </a:r>
            <a:r>
              <a:rPr lang="en-IN" dirty="0" smtClean="0"/>
              <a:t>’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032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7377" y="2018727"/>
            <a:ext cx="6486525" cy="2705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52981" y="1906682"/>
            <a:ext cx="43468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</a:t>
            </a:r>
            <a:r>
              <a:rPr lang="en-US" dirty="0" err="1" smtClean="0"/>
              <a:t>atch_size</a:t>
            </a:r>
            <a:r>
              <a:rPr lang="en-US" dirty="0" smtClean="0"/>
              <a:t> </a:t>
            </a:r>
            <a:r>
              <a:rPr lang="en-US" dirty="0"/>
              <a:t>= 128 </a:t>
            </a:r>
          </a:p>
          <a:p>
            <a:r>
              <a:rPr lang="en-US" dirty="0" smtClean="0"/>
              <a:t>epochs </a:t>
            </a:r>
            <a:r>
              <a:rPr lang="en-US" dirty="0"/>
              <a:t>= </a:t>
            </a:r>
            <a:r>
              <a:rPr lang="en-US" dirty="0" smtClean="0"/>
              <a:t>100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52" y="1384281"/>
            <a:ext cx="7068536" cy="51442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9988097" cy="922115"/>
          </a:xfrm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NMT - Results</a:t>
            </a:r>
            <a:endParaRPr lang="en-IN" dirty="0"/>
          </a:p>
        </p:txBody>
      </p:sp>
      <p:graphicFrame>
        <p:nvGraphicFramePr>
          <p:cNvPr id="8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2999516"/>
              </p:ext>
            </p:extLst>
          </p:nvPr>
        </p:nvGraphicFramePr>
        <p:xfrm>
          <a:off x="1701924" y="5085184"/>
          <a:ext cx="9237955" cy="115557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47591">
                  <a:extLst>
                    <a:ext uri="{9D8B030D-6E8A-4147-A177-3AD203B41FA5}">
                      <a16:colId xmlns:a16="http://schemas.microsoft.com/office/drawing/2014/main" val="364651347"/>
                    </a:ext>
                  </a:extLst>
                </a:gridCol>
                <a:gridCol w="1847591">
                  <a:extLst>
                    <a:ext uri="{9D8B030D-6E8A-4147-A177-3AD203B41FA5}">
                      <a16:colId xmlns:a16="http://schemas.microsoft.com/office/drawing/2014/main" val="2292197850"/>
                    </a:ext>
                  </a:extLst>
                </a:gridCol>
                <a:gridCol w="1847591">
                  <a:extLst>
                    <a:ext uri="{9D8B030D-6E8A-4147-A177-3AD203B41FA5}">
                      <a16:colId xmlns:a16="http://schemas.microsoft.com/office/drawing/2014/main" val="4230225817"/>
                    </a:ext>
                  </a:extLst>
                </a:gridCol>
                <a:gridCol w="1847591">
                  <a:extLst>
                    <a:ext uri="{9D8B030D-6E8A-4147-A177-3AD203B41FA5}">
                      <a16:colId xmlns:a16="http://schemas.microsoft.com/office/drawing/2014/main" val="473652708"/>
                    </a:ext>
                  </a:extLst>
                </a:gridCol>
                <a:gridCol w="1847591">
                  <a:extLst>
                    <a:ext uri="{9D8B030D-6E8A-4147-A177-3AD203B41FA5}">
                      <a16:colId xmlns:a16="http://schemas.microsoft.com/office/drawing/2014/main" val="984292193"/>
                    </a:ext>
                  </a:extLst>
                </a:gridCol>
              </a:tblGrid>
              <a:tr h="38519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Data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BLEU-1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BLEU-2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BLEU-3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BLEU-4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5883156"/>
                  </a:ext>
                </a:extLst>
              </a:tr>
              <a:tr h="38519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Train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i="0" dirty="0" smtClean="0"/>
                        <a:t> 0.76146</a:t>
                      </a:r>
                      <a:endParaRPr lang="en-IN" sz="1800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 smtClean="0"/>
                        <a:t>0.74229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 smtClean="0"/>
                        <a:t>0.74479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 smtClean="0"/>
                        <a:t>0.75243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182388"/>
                  </a:ext>
                </a:extLst>
              </a:tr>
              <a:tr h="38519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Test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 smtClean="0"/>
                        <a:t>0.187003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 smtClean="0"/>
                        <a:t>0.29371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 smtClean="0"/>
                        <a:t> 0.38662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 smtClean="0"/>
                        <a:t>0.44772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8471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026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51682" y="1340768"/>
            <a:ext cx="33645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/>
              <a:t>B</a:t>
            </a:r>
            <a:r>
              <a:rPr lang="en-US" sz="1800" dirty="0" err="1" smtClean="0"/>
              <a:t>atch_size</a:t>
            </a:r>
            <a:r>
              <a:rPr lang="en-US" sz="1800" dirty="0" smtClean="0"/>
              <a:t> </a:t>
            </a:r>
            <a:r>
              <a:rPr lang="en-US" sz="1800" dirty="0"/>
              <a:t>= 128 </a:t>
            </a:r>
          </a:p>
          <a:p>
            <a:r>
              <a:rPr lang="en-US" sz="1800" dirty="0" smtClean="0"/>
              <a:t>epochs </a:t>
            </a:r>
            <a:r>
              <a:rPr lang="en-US" sz="1800" dirty="0"/>
              <a:t>= 1</a:t>
            </a:r>
            <a:r>
              <a:rPr lang="en-US" sz="1800" dirty="0" smtClean="0"/>
              <a:t>00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with </a:t>
            </a:r>
            <a:r>
              <a:rPr lang="en-US" sz="1800" dirty="0" smtClean="0"/>
              <a:t>dropout </a:t>
            </a:r>
            <a:r>
              <a:rPr lang="en-US" sz="1800" dirty="0"/>
              <a:t>rate </a:t>
            </a:r>
            <a:r>
              <a:rPr lang="en-US" sz="1800" dirty="0" smtClean="0"/>
              <a:t>= 0.2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9988097" cy="922115"/>
          </a:xfrm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NMT – Results</a:t>
            </a: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127" y="1496590"/>
            <a:ext cx="6801453" cy="6362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004" y="2696919"/>
            <a:ext cx="8202150" cy="4087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1682" y="3701411"/>
            <a:ext cx="9867900" cy="2038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201703" y="6135453"/>
            <a:ext cx="8496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Average BLEU Score on Test Data: 0.3902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73133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A9AD-04F7-3CDB-C8CF-EAFEFEAC9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endParaRPr lang="en-IN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9AA2496-9B89-18AB-133A-0B3A715574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7406" y="2319839"/>
            <a:ext cx="8834011" cy="1711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Plan to train the model for more epochs to improve accuracy and transcription quality.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Address Overfitting in Machine Translation</a:t>
            </a:r>
            <a:endParaRPr lang="en-US" altLang="en-US" sz="1800" dirty="0"/>
          </a:p>
          <a:p>
            <a:pPr marL="952393" lvl="1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Work on improving generalization to avoid overfitting.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 Deployment and Develop a User-Friendly Website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1387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86100" y="2564904"/>
            <a:ext cx="5399839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2751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Whisper Model applied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1813" t="52920" r="30543" b="5921"/>
          <a:stretch/>
        </p:blipFill>
        <p:spPr>
          <a:xfrm>
            <a:off x="1227264" y="1988840"/>
            <a:ext cx="8784976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088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8976D83-1A64-4FAF-E8AA-B85E9A459F7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85900" y="2056686"/>
            <a:ext cx="9397044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CC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Language Barrier Reduction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Bridging the gap for non-English speakers and enhancing in real time translation.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CC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Provides an easy way for non-native Hindi speakers to access content</a:t>
            </a:r>
            <a:r>
              <a:rPr kumimoji="0" lang="en-US" alt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available in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Hindi.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rgbClr val="00CC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Common Ground for Communication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Native Hindi speakers often encounter challenges when interacting in non-Hindi-speaking regions.</a:t>
            </a:r>
          </a:p>
          <a:p>
            <a:pPr marL="0" lvl="0" indent="0" algn="just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CC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Automated Translated System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Highly</a:t>
            </a:r>
            <a:r>
              <a:rPr kumimoji="0" lang="en-US" alt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useful in several industries like Tourism, Service Centre and Media.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1800" baseline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sz="1800" b="1" dirty="0">
                <a:solidFill>
                  <a:srgbClr val="00CC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Development</a:t>
            </a:r>
            <a:r>
              <a:rPr lang="en-US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Given that Hindi is considered a low-resource language compared to English and Mandarin, our project will foster research and development in this area.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12">
            <a:extLst>
              <a:ext uri="{FF2B5EF4-FFF2-40B4-BE49-F238E27FC236}">
                <a16:creationId xmlns:a16="http://schemas.microsoft.com/office/drawing/2014/main" id="{E16336C0-A1FB-2ABA-0103-96C5497AC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860" y="323159"/>
            <a:ext cx="10360501" cy="1656011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  <a:r>
              <a:rPr lang="en-US" sz="4000" b="1" dirty="0"/>
              <a:t/>
            </a:r>
            <a:br>
              <a:rPr lang="en-US" sz="4000" b="1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4054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2">
            <a:extLst>
              <a:ext uri="{FF2B5EF4-FFF2-40B4-BE49-F238E27FC236}">
                <a16:creationId xmlns:a16="http://schemas.microsoft.com/office/drawing/2014/main" id="{247C3C9C-79BF-63AB-B320-4C7968621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52" y="1628800"/>
            <a:ext cx="10360501" cy="1656011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HOW?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07367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156" y="0"/>
            <a:ext cx="10360501" cy="949920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1: Hindi Speech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Hindi Text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906" y="2372950"/>
            <a:ext cx="3548322" cy="3144281"/>
          </a:xfrm>
        </p:spPr>
        <p:txBody>
          <a:bodyPr>
            <a:noAutofit/>
          </a:bodyPr>
          <a:lstStyle/>
          <a:p>
            <a:r>
              <a:rPr lang="en-US" sz="1800" dirty="0"/>
              <a:t>Dataset 1 (actually contains first 3 columns)</a:t>
            </a:r>
          </a:p>
          <a:p>
            <a:r>
              <a:rPr lang="en-US" sz="1800" dirty="0"/>
              <a:t>Source: </a:t>
            </a:r>
            <a:r>
              <a:rPr lang="en-US" sz="18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OpenSLR</a:t>
            </a:r>
            <a:endParaRPr lang="en-US" sz="1800" dirty="0">
              <a:solidFill>
                <a:srgbClr val="00B0F0"/>
              </a:solidFill>
            </a:endParaRPr>
          </a:p>
          <a:p>
            <a:r>
              <a:rPr lang="en-US" sz="1800" dirty="0"/>
              <a:t>English Text is manually collected using Google Translate</a:t>
            </a:r>
          </a:p>
          <a:p>
            <a:r>
              <a:rPr lang="en-US" sz="1800" dirty="0"/>
              <a:t>Number of </a:t>
            </a:r>
            <a:r>
              <a:rPr lang="en-US" sz="1800" dirty="0" smtClean="0"/>
              <a:t>rows</a:t>
            </a:r>
          </a:p>
          <a:p>
            <a:pPr lvl="1"/>
            <a:r>
              <a:rPr lang="en-US" sz="1400" dirty="0" smtClean="0"/>
              <a:t>99925 (Train)</a:t>
            </a:r>
          </a:p>
          <a:p>
            <a:pPr lvl="1"/>
            <a:r>
              <a:rPr lang="en-US" sz="1400" dirty="0" smtClean="0"/>
              <a:t>3843 (Test)</a:t>
            </a:r>
            <a:endParaRPr lang="en-US" sz="1400" dirty="0"/>
          </a:p>
          <a:p>
            <a:endParaRPr lang="en-US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7485E4-0450-AEA9-E545-8D24A30B3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14292" y="1556792"/>
            <a:ext cx="6886502" cy="457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876" y="116632"/>
            <a:ext cx="10360501" cy="949920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2: Hindi Text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English Text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9876" y="1268760"/>
            <a:ext cx="9649072" cy="1656184"/>
          </a:xfrm>
        </p:spPr>
        <p:txBody>
          <a:bodyPr>
            <a:normAutofit/>
          </a:bodyPr>
          <a:lstStyle/>
          <a:p>
            <a:r>
              <a:rPr lang="en-US" sz="2000" dirty="0"/>
              <a:t>Dataset </a:t>
            </a:r>
            <a:r>
              <a:rPr lang="en-US" sz="2000" dirty="0" smtClean="0"/>
              <a:t>2  </a:t>
            </a:r>
          </a:p>
          <a:p>
            <a:r>
              <a:rPr lang="en-US" sz="2000" dirty="0" smtClean="0">
                <a:solidFill>
                  <a:srgbClr val="00B0F0"/>
                </a:solidFill>
              </a:rPr>
              <a:t>The </a:t>
            </a:r>
            <a:r>
              <a:rPr lang="en-US" sz="2000" dirty="0">
                <a:solidFill>
                  <a:srgbClr val="00B0F0"/>
                </a:solidFill>
              </a:rPr>
              <a:t>data available at </a:t>
            </a:r>
            <a:r>
              <a:rPr lang="en-US" sz="2000" dirty="0">
                <a:solidFill>
                  <a:srgbClr val="00B0F0"/>
                </a:solidFill>
                <a:hlinkClick r:id="rId2"/>
              </a:rPr>
              <a:t>https://</a:t>
            </a:r>
            <a:r>
              <a:rPr lang="en-US" sz="2000" dirty="0" smtClean="0">
                <a:solidFill>
                  <a:srgbClr val="00B0F0"/>
                </a:solidFill>
                <a:hlinkClick r:id="rId2"/>
              </a:rPr>
              <a:t>www.clarin.eu/resource-families/parallel-corpora</a:t>
            </a:r>
            <a:endParaRPr lang="en-US" sz="2000" dirty="0" smtClean="0">
              <a:solidFill>
                <a:srgbClr val="00B0F0"/>
              </a:solidFill>
            </a:endParaRPr>
          </a:p>
          <a:p>
            <a:r>
              <a:rPr lang="en-US" sz="2000" dirty="0" smtClean="0"/>
              <a:t>1,27,607 rows</a:t>
            </a:r>
            <a:endParaRPr lang="en-US" sz="2000" dirty="0"/>
          </a:p>
        </p:txBody>
      </p:sp>
      <p:sp>
        <p:nvSpPr>
          <p:cNvPr id="8" name="AutoShape 4" descr="blob:https://web.whatsapp.com/74ea0837-353f-4ca0-ac8e-0f21a1e49a04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0116" y="2348880"/>
            <a:ext cx="8556104" cy="419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0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072676" y="1281336"/>
            <a:ext cx="1277191" cy="49148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ID</a:t>
            </a:r>
            <a:endParaRPr lang="en-IN" sz="2800" dirty="0"/>
          </a:p>
        </p:txBody>
      </p:sp>
      <p:sp>
        <p:nvSpPr>
          <p:cNvPr id="11" name="Rectangle 10"/>
          <p:cNvSpPr/>
          <p:nvPr/>
        </p:nvSpPr>
        <p:spPr>
          <a:xfrm>
            <a:off x="4440895" y="1281336"/>
            <a:ext cx="1915791" cy="49148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HindSpeech</a:t>
            </a:r>
            <a:endParaRPr lang="en-IN" sz="2800" dirty="0"/>
          </a:p>
        </p:txBody>
      </p:sp>
      <p:sp>
        <p:nvSpPr>
          <p:cNvPr id="12" name="Rectangle 11"/>
          <p:cNvSpPr/>
          <p:nvPr/>
        </p:nvSpPr>
        <p:spPr>
          <a:xfrm>
            <a:off x="6447714" y="1281336"/>
            <a:ext cx="1483676" cy="49148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HindText</a:t>
            </a:r>
            <a:endParaRPr lang="en-IN" sz="2800" dirty="0"/>
          </a:p>
        </p:txBody>
      </p:sp>
      <p:sp>
        <p:nvSpPr>
          <p:cNvPr id="16" name="Rectangle 15"/>
          <p:cNvSpPr/>
          <p:nvPr/>
        </p:nvSpPr>
        <p:spPr>
          <a:xfrm>
            <a:off x="4122801" y="5036190"/>
            <a:ext cx="1483810" cy="49148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HindText</a:t>
            </a:r>
            <a:endParaRPr lang="en-IN" sz="2800" dirty="0"/>
          </a:p>
        </p:txBody>
      </p:sp>
      <p:sp>
        <p:nvSpPr>
          <p:cNvPr id="18" name="Rectangle 17"/>
          <p:cNvSpPr/>
          <p:nvPr/>
        </p:nvSpPr>
        <p:spPr>
          <a:xfrm>
            <a:off x="5707010" y="5036190"/>
            <a:ext cx="1483810" cy="49148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EngText</a:t>
            </a:r>
            <a:endParaRPr lang="en-IN" sz="2800" dirty="0"/>
          </a:p>
        </p:txBody>
      </p:sp>
      <p:sp>
        <p:nvSpPr>
          <p:cNvPr id="19" name="Rectangle 18"/>
          <p:cNvSpPr/>
          <p:nvPr/>
        </p:nvSpPr>
        <p:spPr>
          <a:xfrm>
            <a:off x="9515050" y="1281336"/>
            <a:ext cx="1483810" cy="49148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EngText</a:t>
            </a:r>
            <a:endParaRPr lang="en-IN" sz="2800" dirty="0"/>
          </a:p>
        </p:txBody>
      </p:sp>
      <p:sp>
        <p:nvSpPr>
          <p:cNvPr id="20" name="Rounded Rectangle 19"/>
          <p:cNvSpPr/>
          <p:nvPr/>
        </p:nvSpPr>
        <p:spPr>
          <a:xfrm>
            <a:off x="3310558" y="1916832"/>
            <a:ext cx="4176464" cy="576064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800" dirty="0"/>
              <a:t>MODEL 1</a:t>
            </a:r>
            <a:endParaRPr lang="en-IN" sz="2800" dirty="0"/>
          </a:p>
        </p:txBody>
      </p:sp>
      <p:sp>
        <p:nvSpPr>
          <p:cNvPr id="21" name="Rounded Rectangle 20"/>
          <p:cNvSpPr/>
          <p:nvPr/>
        </p:nvSpPr>
        <p:spPr>
          <a:xfrm>
            <a:off x="3466378" y="4365104"/>
            <a:ext cx="4176464" cy="576064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800" dirty="0"/>
              <a:t>MODEL 2</a:t>
            </a:r>
            <a:endParaRPr lang="en-IN" sz="2800" dirty="0"/>
          </a:p>
        </p:txBody>
      </p:sp>
      <p:sp>
        <p:nvSpPr>
          <p:cNvPr id="23" name="Double Brace 22"/>
          <p:cNvSpPr/>
          <p:nvPr/>
        </p:nvSpPr>
        <p:spPr>
          <a:xfrm>
            <a:off x="2854052" y="1124744"/>
            <a:ext cx="5292846" cy="834380"/>
          </a:xfrm>
          <a:prstGeom prst="brace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Double Brace 23"/>
          <p:cNvSpPr/>
          <p:nvPr/>
        </p:nvSpPr>
        <p:spPr>
          <a:xfrm>
            <a:off x="3711271" y="5036190"/>
            <a:ext cx="3732612" cy="720080"/>
          </a:xfrm>
          <a:prstGeom prst="brace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ight Arrow 27"/>
          <p:cNvSpPr/>
          <p:nvPr/>
        </p:nvSpPr>
        <p:spPr>
          <a:xfrm>
            <a:off x="1346162" y="1901974"/>
            <a:ext cx="1531704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/>
          </a:p>
        </p:txBody>
      </p:sp>
      <p:sp>
        <p:nvSpPr>
          <p:cNvPr id="29" name="Right Arrow 28"/>
          <p:cNvSpPr/>
          <p:nvPr/>
        </p:nvSpPr>
        <p:spPr>
          <a:xfrm rot="5400000">
            <a:off x="4795781" y="3131870"/>
            <a:ext cx="1409388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/>
          </a:p>
        </p:txBody>
      </p:sp>
      <p:sp>
        <p:nvSpPr>
          <p:cNvPr id="30" name="Right Arrow 29"/>
          <p:cNvSpPr/>
          <p:nvPr/>
        </p:nvSpPr>
        <p:spPr>
          <a:xfrm>
            <a:off x="7901871" y="4268106"/>
            <a:ext cx="1605736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/>
          </a:p>
        </p:txBody>
      </p:sp>
      <p:sp>
        <p:nvSpPr>
          <p:cNvPr id="31" name="TextBox 30"/>
          <p:cNvSpPr txBox="1"/>
          <p:nvPr/>
        </p:nvSpPr>
        <p:spPr>
          <a:xfrm>
            <a:off x="1346161" y="2465644"/>
            <a:ext cx="1322753" cy="1023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Hindi Audio</a:t>
            </a:r>
          </a:p>
          <a:p>
            <a:pPr algn="ctr"/>
            <a:r>
              <a:rPr lang="en-US" sz="2000" dirty="0"/>
              <a:t>Input</a:t>
            </a:r>
            <a:endParaRPr lang="en-IN" sz="2000" dirty="0"/>
          </a:p>
        </p:txBody>
      </p:sp>
      <p:sp>
        <p:nvSpPr>
          <p:cNvPr id="32" name="TextBox 31"/>
          <p:cNvSpPr txBox="1"/>
          <p:nvPr/>
        </p:nvSpPr>
        <p:spPr>
          <a:xfrm>
            <a:off x="5928849" y="2751212"/>
            <a:ext cx="17139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Intermediate</a:t>
            </a:r>
          </a:p>
          <a:p>
            <a:pPr algn="ctr"/>
            <a:r>
              <a:rPr lang="en-US" sz="2000" dirty="0"/>
              <a:t>Predicted</a:t>
            </a:r>
          </a:p>
          <a:p>
            <a:pPr algn="ctr"/>
            <a:r>
              <a:rPr lang="en-US" sz="2000" dirty="0"/>
              <a:t>HindText</a:t>
            </a:r>
            <a:endParaRPr lang="en-IN" sz="2000" dirty="0"/>
          </a:p>
        </p:txBody>
      </p:sp>
      <p:sp>
        <p:nvSpPr>
          <p:cNvPr id="33" name="TextBox 32"/>
          <p:cNvSpPr txBox="1"/>
          <p:nvPr/>
        </p:nvSpPr>
        <p:spPr>
          <a:xfrm>
            <a:off x="9766636" y="4160600"/>
            <a:ext cx="1521500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Predicted</a:t>
            </a:r>
          </a:p>
          <a:p>
            <a:pPr algn="ctr"/>
            <a:r>
              <a:rPr lang="en-US" sz="2000" dirty="0"/>
              <a:t>EngText</a:t>
            </a:r>
          </a:p>
          <a:p>
            <a:pPr algn="ctr"/>
            <a:r>
              <a:rPr lang="en-US" sz="2000" dirty="0"/>
              <a:t>Output</a:t>
            </a:r>
            <a:endParaRPr lang="en-IN" sz="2000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379146" y="1959124"/>
            <a:ext cx="0" cy="1973932"/>
          </a:xfrm>
          <a:prstGeom prst="straightConnector1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5400000">
            <a:off x="9421031" y="3181241"/>
            <a:ext cx="233413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800" b="1" dirty="0">
                <a:ln/>
                <a:solidFill>
                  <a:schemeClr val="accent4"/>
                </a:solidFill>
              </a:rPr>
              <a:t>comparison</a:t>
            </a:r>
            <a:endParaRPr lang="en-IN" sz="18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515273"/>
              </p:ext>
            </p:extLst>
          </p:nvPr>
        </p:nvGraphicFramePr>
        <p:xfrm>
          <a:off x="1567760" y="2204864"/>
          <a:ext cx="8496944" cy="36003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0256">
                  <a:extLst>
                    <a:ext uri="{9D8B030D-6E8A-4147-A177-3AD203B41FA5}">
                      <a16:colId xmlns:a16="http://schemas.microsoft.com/office/drawing/2014/main" val="3222746602"/>
                    </a:ext>
                  </a:extLst>
                </a:gridCol>
                <a:gridCol w="1830313">
                  <a:extLst>
                    <a:ext uri="{9D8B030D-6E8A-4147-A177-3AD203B41FA5}">
                      <a16:colId xmlns:a16="http://schemas.microsoft.com/office/drawing/2014/main" val="2900026335"/>
                    </a:ext>
                  </a:extLst>
                </a:gridCol>
                <a:gridCol w="2196375">
                  <a:extLst>
                    <a:ext uri="{9D8B030D-6E8A-4147-A177-3AD203B41FA5}">
                      <a16:colId xmlns:a16="http://schemas.microsoft.com/office/drawing/2014/main" val="2949578650"/>
                    </a:ext>
                  </a:extLst>
                </a:gridCol>
              </a:tblGrid>
              <a:tr h="357649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Task</a:t>
                      </a:r>
                      <a:endParaRPr lang="en-IN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start</a:t>
                      </a:r>
                      <a:endParaRPr lang="en-IN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finish</a:t>
                      </a:r>
                      <a:endParaRPr lang="en-IN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60270269"/>
                  </a:ext>
                </a:extLst>
              </a:tr>
              <a:tr h="35764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Collection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20-08-2024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26-08-2024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31080545"/>
                  </a:ext>
                </a:extLst>
              </a:tr>
              <a:tr h="35764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Literature Survey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27-08-2024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14-09-2024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63784732"/>
                  </a:ext>
                </a:extLst>
              </a:tr>
              <a:tr h="35764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</a:rPr>
                        <a:t>Data Preprocessing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23-09-2024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2-10-2024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62391963"/>
                  </a:ext>
                </a:extLst>
              </a:tr>
              <a:tr h="35764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</a:rPr>
                        <a:t>Model 1 Training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2-10-2024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20-10-2024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6170269"/>
                  </a:ext>
                </a:extLst>
              </a:tr>
              <a:tr h="35764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</a:rPr>
                        <a:t>Model 2 Training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7-10-2024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27-10-2024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4514149"/>
                  </a:ext>
                </a:extLst>
              </a:tr>
              <a:tr h="35764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Evaluation and Validation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27-10-2024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29-11-2024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94762393"/>
                  </a:ext>
                </a:extLst>
              </a:tr>
              <a:tr h="38155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Error Analysis and Optimization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29-11-2024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05-11-2024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06498313"/>
                  </a:ext>
                </a:extLst>
              </a:tr>
              <a:tr h="35764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</a:rPr>
                        <a:t>System Integration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05-11-2024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15-11-2024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0782523"/>
                  </a:ext>
                </a:extLst>
              </a:tr>
              <a:tr h="35764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Final Testing and Validation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15-11-2024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20-11-2024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62846673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46228" y="871389"/>
            <a:ext cx="8868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PLAN &amp; TIMELINE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EA4D5-0FBD-C19E-83DF-B5FA7439D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260648"/>
            <a:ext cx="10360501" cy="733896"/>
          </a:xfrm>
        </p:spPr>
        <p:txBody>
          <a:bodyPr/>
          <a:lstStyle/>
          <a:p>
            <a:r>
              <a:rPr lang="en-IN" dirty="0"/>
              <a:t>Literature Survey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F39465-D1D2-83DE-94FC-CB7959950866}"/>
              </a:ext>
            </a:extLst>
          </p:cNvPr>
          <p:cNvSpPr txBox="1"/>
          <p:nvPr/>
        </p:nvSpPr>
        <p:spPr>
          <a:xfrm>
            <a:off x="909836" y="908720"/>
            <a:ext cx="1080120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CoVoST</a:t>
            </a: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A Diverse Multilingual Speech-to-Text Translation Corpus by </a:t>
            </a:r>
            <a:r>
              <a:rPr lang="en-US" sz="16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Changhan</a:t>
            </a: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Wang, Juan Pino, Anne Wu, </a:t>
            </a:r>
            <a:r>
              <a:rPr lang="en-US" sz="16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Jiatao</a:t>
            </a: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Gu</a:t>
            </a:r>
          </a:p>
          <a:p>
            <a:endParaRPr lang="en-US" sz="1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400" b="1" dirty="0" smtClean="0"/>
              <a:t> Used </a:t>
            </a:r>
            <a:r>
              <a:rPr lang="en-US" sz="1400" b="1" dirty="0"/>
              <a:t>Models and Work</a:t>
            </a:r>
            <a:r>
              <a:rPr lang="en-US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The authors created </a:t>
            </a:r>
            <a:r>
              <a:rPr lang="en-US" sz="1400" b="1" dirty="0" err="1"/>
              <a:t>CoVoST</a:t>
            </a:r>
            <a:r>
              <a:rPr lang="en-US" sz="1400" dirty="0"/>
              <a:t>, a dataset for </a:t>
            </a:r>
            <a:r>
              <a:rPr lang="en-US" sz="1400" b="1" dirty="0"/>
              <a:t>speech-to-text translation</a:t>
            </a:r>
            <a:r>
              <a:rPr lang="en-US" sz="1400" dirty="0"/>
              <a:t> from 11 languages into English, using the </a:t>
            </a:r>
            <a:r>
              <a:rPr lang="en-US" sz="1400" b="1" dirty="0"/>
              <a:t>Common Voice</a:t>
            </a:r>
            <a:r>
              <a:rPr lang="en-US" sz="1400" dirty="0"/>
              <a:t> corpus.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They used </a:t>
            </a:r>
            <a:r>
              <a:rPr lang="en-US" sz="1400" b="1" dirty="0"/>
              <a:t>Transformer models</a:t>
            </a:r>
            <a:r>
              <a:rPr lang="en-US" sz="1400" dirty="0"/>
              <a:t> with 3 encoder and decoder layers for </a:t>
            </a:r>
            <a:r>
              <a:rPr lang="en-US" sz="1400" b="1" dirty="0"/>
              <a:t>ASR</a:t>
            </a:r>
            <a:r>
              <a:rPr lang="en-US" sz="1400" dirty="0"/>
              <a:t>, </a:t>
            </a:r>
            <a:r>
              <a:rPr lang="en-US" sz="1400" b="1" dirty="0"/>
              <a:t>MT</a:t>
            </a:r>
            <a:r>
              <a:rPr lang="en-US" sz="1400" dirty="0"/>
              <a:t>, and </a:t>
            </a:r>
            <a:r>
              <a:rPr lang="en-US" sz="1400" b="1" dirty="0"/>
              <a:t>ST</a:t>
            </a:r>
            <a:r>
              <a:rPr lang="en-US" sz="1400" dirty="0"/>
              <a:t>, focusing on </a:t>
            </a:r>
            <a:r>
              <a:rPr lang="en-US" sz="1400" b="1" dirty="0"/>
              <a:t>end-to-end multilingual models</a:t>
            </a:r>
            <a:r>
              <a:rPr lang="en-US" sz="1400" dirty="0"/>
              <a:t>.</a:t>
            </a:r>
            <a:br>
              <a:rPr lang="en-US" sz="1400" dirty="0"/>
            </a:br>
            <a:endParaRPr lang="en-US" sz="14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400" b="1" dirty="0" smtClean="0"/>
              <a:t> Results</a:t>
            </a:r>
            <a:r>
              <a:rPr lang="en-US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The </a:t>
            </a:r>
            <a:r>
              <a:rPr lang="en-US" sz="1400" b="1" dirty="0"/>
              <a:t>ASR</a:t>
            </a:r>
            <a:r>
              <a:rPr lang="en-US" sz="1400" dirty="0"/>
              <a:t> models performed best for </a:t>
            </a:r>
            <a:r>
              <a:rPr lang="en-US" sz="1400" b="1" dirty="0"/>
              <a:t>French</a:t>
            </a:r>
            <a:r>
              <a:rPr lang="en-US" sz="1400" dirty="0"/>
              <a:t> (WER: 24.6%) and </a:t>
            </a:r>
            <a:r>
              <a:rPr lang="en-US" sz="1400" b="1" dirty="0"/>
              <a:t>German</a:t>
            </a:r>
            <a:r>
              <a:rPr lang="en-US" sz="1400" dirty="0"/>
              <a:t> (WER: 40.9%) due to more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In </a:t>
            </a:r>
            <a:r>
              <a:rPr lang="en-US" sz="1400" b="1" dirty="0"/>
              <a:t>MT</a:t>
            </a:r>
            <a:r>
              <a:rPr lang="en-US" sz="1400" dirty="0"/>
              <a:t>, </a:t>
            </a:r>
            <a:r>
              <a:rPr lang="en-US" sz="1400" b="1" dirty="0"/>
              <a:t>French</a:t>
            </a:r>
            <a:r>
              <a:rPr lang="en-US" sz="1400" dirty="0"/>
              <a:t> achieved the highest </a:t>
            </a:r>
            <a:r>
              <a:rPr lang="en-US" sz="1400" b="1" dirty="0"/>
              <a:t>BLEU score</a:t>
            </a:r>
            <a:r>
              <a:rPr lang="en-US" sz="1400" dirty="0"/>
              <a:t> of </a:t>
            </a:r>
            <a:r>
              <a:rPr lang="en-US" sz="1400" b="1" dirty="0"/>
              <a:t>29.8</a:t>
            </a:r>
            <a:r>
              <a:rPr lang="en-US" sz="1400" dirty="0"/>
              <a:t>, while </a:t>
            </a:r>
            <a:r>
              <a:rPr lang="en-US" sz="1400" b="1" dirty="0"/>
              <a:t>Turkish</a:t>
            </a:r>
            <a:r>
              <a:rPr lang="en-US" sz="1400" dirty="0"/>
              <a:t> and </a:t>
            </a:r>
            <a:r>
              <a:rPr lang="en-US" sz="1400" b="1" dirty="0"/>
              <a:t>Swedish</a:t>
            </a:r>
            <a:r>
              <a:rPr lang="en-US" sz="1400" dirty="0"/>
              <a:t> had much lower scores.</a:t>
            </a:r>
          </a:p>
          <a:p>
            <a:endParaRPr lang="en-US" sz="1400" dirty="0"/>
          </a:p>
          <a:p>
            <a:endParaRPr lang="en-US" sz="1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CoVoST</a:t>
            </a: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2 and Massively Multilingual Speech-to-Text Translation by </a:t>
            </a:r>
            <a:r>
              <a:rPr lang="en-US" sz="16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Changhan</a:t>
            </a: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Wang, Anne Wu, Juan Pino</a:t>
            </a:r>
          </a:p>
          <a:p>
            <a:endParaRPr lang="en-US" sz="1400" b="1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400" b="1" dirty="0" smtClean="0"/>
              <a:t> Used </a:t>
            </a:r>
            <a:r>
              <a:rPr lang="en-US" sz="1400" b="1" dirty="0"/>
              <a:t>Models and Work</a:t>
            </a:r>
            <a:r>
              <a:rPr lang="en-US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The authors created </a:t>
            </a:r>
            <a:r>
              <a:rPr lang="en-US" sz="1400" b="1" dirty="0" err="1"/>
              <a:t>CoVoST</a:t>
            </a:r>
            <a:r>
              <a:rPr lang="en-US" sz="1400" b="1" dirty="0"/>
              <a:t> 2</a:t>
            </a:r>
            <a:r>
              <a:rPr lang="en-US" sz="1400" dirty="0"/>
              <a:t>, a large dataset for </a:t>
            </a:r>
            <a:r>
              <a:rPr lang="en-US" sz="1400" b="1" dirty="0"/>
              <a:t>speech-to-text (ST) translation</a:t>
            </a:r>
            <a:r>
              <a:rPr lang="en-US" sz="1400" dirty="0"/>
              <a:t> from 21 languages into English and 15 languages from English.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They used </a:t>
            </a:r>
            <a:r>
              <a:rPr lang="en-US" sz="1400" b="1" dirty="0"/>
              <a:t>Transformer models</a:t>
            </a:r>
            <a:r>
              <a:rPr lang="en-US" sz="1400" dirty="0"/>
              <a:t> for </a:t>
            </a:r>
            <a:r>
              <a:rPr lang="en-US" sz="1400" b="1" dirty="0"/>
              <a:t>Automatic Speech Recognition (ASR)</a:t>
            </a:r>
            <a:r>
              <a:rPr lang="en-US" sz="1400" dirty="0"/>
              <a:t>, </a:t>
            </a:r>
            <a:r>
              <a:rPr lang="en-US" sz="1400" b="1" dirty="0"/>
              <a:t>Machine Translation (MT)</a:t>
            </a:r>
            <a:r>
              <a:rPr lang="en-US" sz="1400" dirty="0"/>
              <a:t>, and </a:t>
            </a:r>
            <a:r>
              <a:rPr lang="en-US" sz="1400" b="1" dirty="0"/>
              <a:t>Speech Translation (ST)</a:t>
            </a:r>
            <a:r>
              <a:rPr lang="en-US" sz="1400" dirty="0"/>
              <a:t>, providing both </a:t>
            </a:r>
            <a:r>
              <a:rPr lang="en-US" sz="1400" b="1" dirty="0"/>
              <a:t>monolingual and multilingual</a:t>
            </a:r>
            <a:r>
              <a:rPr lang="en-US" sz="1400" dirty="0"/>
              <a:t> baselines.</a:t>
            </a:r>
            <a:br>
              <a:rPr lang="en-US" sz="1400" dirty="0"/>
            </a:br>
            <a:endParaRPr lang="en-US" sz="1400" dirty="0"/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400" b="1" dirty="0" smtClean="0"/>
              <a:t> Results</a:t>
            </a:r>
            <a:r>
              <a:rPr lang="en-US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Multilingual models</a:t>
            </a:r>
            <a:r>
              <a:rPr lang="en-US" sz="1400" dirty="0"/>
              <a:t> performed better, especially for languages with fewer resources.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For example, the </a:t>
            </a:r>
            <a:r>
              <a:rPr lang="en-US" sz="1400" b="1" dirty="0"/>
              <a:t>BLEU score</a:t>
            </a:r>
            <a:r>
              <a:rPr lang="en-US" sz="1400" dirty="0"/>
              <a:t> for </a:t>
            </a:r>
            <a:r>
              <a:rPr lang="en-US" sz="1400" b="1" dirty="0"/>
              <a:t>French to English</a:t>
            </a:r>
            <a:r>
              <a:rPr lang="en-US" sz="1400" dirty="0"/>
              <a:t> was </a:t>
            </a:r>
            <a:r>
              <a:rPr lang="en-US" sz="1400" b="1" dirty="0"/>
              <a:t>38.0</a:t>
            </a:r>
            <a:r>
              <a:rPr lang="en-US" sz="1400" dirty="0"/>
              <a:t>, while it was much lower (</a:t>
            </a:r>
            <a:r>
              <a:rPr lang="en-US" sz="1400" b="1" dirty="0"/>
              <a:t>0.3</a:t>
            </a:r>
            <a:r>
              <a:rPr lang="en-US" sz="1400" dirty="0"/>
              <a:t>) for low-resource languages like </a:t>
            </a:r>
            <a:r>
              <a:rPr lang="en-US" sz="1400" b="1" dirty="0"/>
              <a:t>Tamil</a:t>
            </a:r>
            <a:r>
              <a:rPr lang="en-US" sz="1400" dirty="0"/>
              <a:t> and </a:t>
            </a:r>
            <a:r>
              <a:rPr lang="en-US" sz="1400" b="1" dirty="0"/>
              <a:t>Japanese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9259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purl.org/dc/terms/"/>
    <ds:schemaRef ds:uri="http://schemas.microsoft.com/office/2006/documentManagement/types"/>
    <ds:schemaRef ds:uri="http://purl.org/dc/dcmitype/"/>
    <ds:schemaRef ds:uri="4873beb7-5857-4685-be1f-d57550cc96cc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1303</TotalTime>
  <Words>1094</Words>
  <Application>Microsoft Office PowerPoint</Application>
  <PresentationFormat>Custom</PresentationFormat>
  <Paragraphs>209</Paragraphs>
  <Slides>25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Aptos Display</vt:lpstr>
      <vt:lpstr>Arial</vt:lpstr>
      <vt:lpstr>Bahnschrift Condensed</vt:lpstr>
      <vt:lpstr>Calibri</vt:lpstr>
      <vt:lpstr>Cascadia Code ExtraLight</vt:lpstr>
      <vt:lpstr>Corbel</vt:lpstr>
      <vt:lpstr>Times New Roman</vt:lpstr>
      <vt:lpstr>Wingdings</vt:lpstr>
      <vt:lpstr>Tech 16x9</vt:lpstr>
      <vt:lpstr>A Bilingual Approach to  Speech Recognition and Translation: Hindi to English Conversion</vt:lpstr>
      <vt:lpstr>WHAT? </vt:lpstr>
      <vt:lpstr>WHY? </vt:lpstr>
      <vt:lpstr>HOW?</vt:lpstr>
      <vt:lpstr>Model 1: Hindi Speech  Hindi Text</vt:lpstr>
      <vt:lpstr>Model 2: Hindi Text  English Text</vt:lpstr>
      <vt:lpstr>PowerPoint Presentation</vt:lpstr>
      <vt:lpstr>PowerPoint Presentation</vt:lpstr>
      <vt:lpstr>Literature Survey</vt:lpstr>
      <vt:lpstr>Literature Survey</vt:lpstr>
      <vt:lpstr>EDA</vt:lpstr>
      <vt:lpstr>EDA of Corpus Data</vt:lpstr>
      <vt:lpstr>PROPOSED METHODOLOGY</vt:lpstr>
      <vt:lpstr>ASR - Data Preprocessing</vt:lpstr>
      <vt:lpstr>ASR - Spectrogram formation</vt:lpstr>
      <vt:lpstr>PowerPoint Presentation</vt:lpstr>
      <vt:lpstr>PowerPoint Presentation</vt:lpstr>
      <vt:lpstr>NMT – Data Processing</vt:lpstr>
      <vt:lpstr>NMT - Seq2Seq Model Architecture</vt:lpstr>
      <vt:lpstr>NMT - Seq2Seq Model Architecture</vt:lpstr>
      <vt:lpstr>NMT - Results</vt:lpstr>
      <vt:lpstr>NMT – Results</vt:lpstr>
      <vt:lpstr>Future Work</vt:lpstr>
      <vt:lpstr>PowerPoint Presentation</vt:lpstr>
      <vt:lpstr>When Whisper Model applied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Multilingual Speech-to-Text Translation System</dc:title>
  <dc:creator>DEBANJAN NANDA</dc:creator>
  <cp:lastModifiedBy>HP</cp:lastModifiedBy>
  <cp:revision>57</cp:revision>
  <dcterms:created xsi:type="dcterms:W3CDTF">2024-08-19T16:23:31Z</dcterms:created>
  <dcterms:modified xsi:type="dcterms:W3CDTF">2024-11-26T17:55:09Z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